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3.xml" ContentType="application/vnd.ms-office.drawingml.diagramDrawing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colors3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2" r:id="rId3"/>
    <p:sldId id="264" r:id="rId4"/>
    <p:sldId id="263" r:id="rId5"/>
    <p:sldId id="257" r:id="rId6"/>
    <p:sldId id="258" r:id="rId7"/>
    <p:sldId id="259" r:id="rId8"/>
    <p:sldId id="260" r:id="rId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81DFE-7CB7-4977-89EF-0A590D13B59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BCCBCB-CD33-47BA-80C9-DBCA2F2302AE}">
      <dgm:prSet/>
      <dgm:spPr/>
      <dgm:t>
        <a:bodyPr/>
        <a:lstStyle/>
        <a:p>
          <a:r>
            <a:rPr lang="en-US" dirty="0"/>
            <a:t>The Mohawk Council of </a:t>
          </a:r>
          <a:r>
            <a:rPr lang="en-US" dirty="0" err="1"/>
            <a:t>Kahnawa:ke</a:t>
          </a:r>
          <a:r>
            <a:rPr lang="en-US" dirty="0"/>
            <a:t> (MCK) has proactively addressed the presence of asbestos-containing material (ACM- </a:t>
          </a:r>
          <a:r>
            <a:rPr lang="en-US" dirty="0" err="1"/>
            <a:t>Transite</a:t>
          </a:r>
          <a:r>
            <a:rPr lang="en-US" dirty="0"/>
            <a:t> Pipe) in soils across various residential and undeveloped lots within the community.</a:t>
          </a:r>
        </a:p>
      </dgm:t>
    </dgm:pt>
    <dgm:pt modelId="{970B4D60-358A-4C23-BC21-A0E9DC318F8D}" type="parTrans" cxnId="{1979E024-A0EA-4D29-B8D4-40C2C41960F1}">
      <dgm:prSet/>
      <dgm:spPr/>
      <dgm:t>
        <a:bodyPr/>
        <a:lstStyle/>
        <a:p>
          <a:endParaRPr lang="en-US"/>
        </a:p>
      </dgm:t>
    </dgm:pt>
    <dgm:pt modelId="{0FDF8B85-635A-42C9-A6D6-291C8AC6EF1E}" type="sibTrans" cxnId="{1979E024-A0EA-4D29-B8D4-40C2C41960F1}">
      <dgm:prSet/>
      <dgm:spPr/>
      <dgm:t>
        <a:bodyPr/>
        <a:lstStyle/>
        <a:p>
          <a:endParaRPr lang="en-US"/>
        </a:p>
      </dgm:t>
    </dgm:pt>
    <dgm:pt modelId="{57C4E03B-C848-4B0E-80C0-A5A63AE7C423}">
      <dgm:prSet/>
      <dgm:spPr/>
      <dgm:t>
        <a:bodyPr/>
        <a:lstStyle/>
        <a:p>
          <a:r>
            <a:rPr lang="en-US" dirty="0"/>
            <a:t>Expert consultants have been commissioned to conduct extensive and comprehensive Human Health Assessments (HHA) to evaluate the potential health impacts of any ACM-</a:t>
          </a:r>
          <a:r>
            <a:rPr lang="en-US" dirty="0" err="1"/>
            <a:t>Transite</a:t>
          </a:r>
          <a:r>
            <a:rPr lang="en-US" dirty="0"/>
            <a:t> Pipe found in soil.  This assessment was also aimed to understand ACM exposure and the development of an effective &amp; safe plan for the community.</a:t>
          </a:r>
        </a:p>
      </dgm:t>
    </dgm:pt>
    <dgm:pt modelId="{21FFBF06-877F-4C2C-8FC5-A41B6BCA43D5}" type="parTrans" cxnId="{59E829D2-4D70-4ECF-B8D0-E82DD632D323}">
      <dgm:prSet/>
      <dgm:spPr/>
      <dgm:t>
        <a:bodyPr/>
        <a:lstStyle/>
        <a:p>
          <a:endParaRPr lang="en-US"/>
        </a:p>
      </dgm:t>
    </dgm:pt>
    <dgm:pt modelId="{C5F4DCD4-171D-430F-9976-45D1F6B4FFB5}" type="sibTrans" cxnId="{59E829D2-4D70-4ECF-B8D0-E82DD632D323}">
      <dgm:prSet/>
      <dgm:spPr/>
      <dgm:t>
        <a:bodyPr/>
        <a:lstStyle/>
        <a:p>
          <a:endParaRPr lang="en-US"/>
        </a:p>
      </dgm:t>
    </dgm:pt>
    <dgm:pt modelId="{C26C6136-1789-493E-9C0F-A7885E5841B2}" type="pres">
      <dgm:prSet presAssocID="{31281DFE-7CB7-4977-89EF-0A590D13B5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5FF92DA-AD14-4647-88BF-C6C602B2FAEA}" type="pres">
      <dgm:prSet presAssocID="{92BCCBCB-CD33-47BA-80C9-DBCA2F2302AE}" presName="hierRoot1" presStyleCnt="0"/>
      <dgm:spPr/>
    </dgm:pt>
    <dgm:pt modelId="{F06B9B80-765E-48E3-9663-74AE6A454436}" type="pres">
      <dgm:prSet presAssocID="{92BCCBCB-CD33-47BA-80C9-DBCA2F2302AE}" presName="composite" presStyleCnt="0"/>
      <dgm:spPr/>
    </dgm:pt>
    <dgm:pt modelId="{2577F572-4457-497F-BFC6-8ACF0D29C325}" type="pres">
      <dgm:prSet presAssocID="{92BCCBCB-CD33-47BA-80C9-DBCA2F2302AE}" presName="background" presStyleLbl="node0" presStyleIdx="0" presStyleCnt="2"/>
      <dgm:spPr/>
    </dgm:pt>
    <dgm:pt modelId="{4C143B3D-3102-41E3-82D4-E4A790504AD6}" type="pres">
      <dgm:prSet presAssocID="{92BCCBCB-CD33-47BA-80C9-DBCA2F2302AE}" presName="text" presStyleLbl="fgAcc0" presStyleIdx="0" presStyleCnt="2" custScaleX="104348">
        <dgm:presLayoutVars>
          <dgm:chPref val="3"/>
        </dgm:presLayoutVars>
      </dgm:prSet>
      <dgm:spPr/>
    </dgm:pt>
    <dgm:pt modelId="{CA18ABDA-695C-4680-881F-3A7B679CA84A}" type="pres">
      <dgm:prSet presAssocID="{92BCCBCB-CD33-47BA-80C9-DBCA2F2302AE}" presName="hierChild2" presStyleCnt="0"/>
      <dgm:spPr/>
    </dgm:pt>
    <dgm:pt modelId="{8D750183-933B-4629-8146-2F6E9F9B2C6E}" type="pres">
      <dgm:prSet presAssocID="{57C4E03B-C848-4B0E-80C0-A5A63AE7C423}" presName="hierRoot1" presStyleCnt="0"/>
      <dgm:spPr/>
    </dgm:pt>
    <dgm:pt modelId="{74E23F70-BB52-4146-8EF8-D7968D32992E}" type="pres">
      <dgm:prSet presAssocID="{57C4E03B-C848-4B0E-80C0-A5A63AE7C423}" presName="composite" presStyleCnt="0"/>
      <dgm:spPr/>
    </dgm:pt>
    <dgm:pt modelId="{F5896E94-C064-47E0-872B-FEE21E506C80}" type="pres">
      <dgm:prSet presAssocID="{57C4E03B-C848-4B0E-80C0-A5A63AE7C423}" presName="background" presStyleLbl="node0" presStyleIdx="1" presStyleCnt="2"/>
      <dgm:spPr/>
    </dgm:pt>
    <dgm:pt modelId="{540F6DA1-120E-462F-B081-A606F00DB839}" type="pres">
      <dgm:prSet presAssocID="{57C4E03B-C848-4B0E-80C0-A5A63AE7C423}" presName="text" presStyleLbl="fgAcc0" presStyleIdx="1" presStyleCnt="2" custScaleX="111113">
        <dgm:presLayoutVars>
          <dgm:chPref val="3"/>
        </dgm:presLayoutVars>
      </dgm:prSet>
      <dgm:spPr/>
    </dgm:pt>
    <dgm:pt modelId="{A52E954F-3E0F-496D-B7F8-3EB141A479EB}" type="pres">
      <dgm:prSet presAssocID="{57C4E03B-C848-4B0E-80C0-A5A63AE7C423}" presName="hierChild2" presStyleCnt="0"/>
      <dgm:spPr/>
    </dgm:pt>
  </dgm:ptLst>
  <dgm:cxnLst>
    <dgm:cxn modelId="{1979E024-A0EA-4D29-B8D4-40C2C41960F1}" srcId="{31281DFE-7CB7-4977-89EF-0A590D13B598}" destId="{92BCCBCB-CD33-47BA-80C9-DBCA2F2302AE}" srcOrd="0" destOrd="0" parTransId="{970B4D60-358A-4C23-BC21-A0E9DC318F8D}" sibTransId="{0FDF8B85-635A-42C9-A6D6-291C8AC6EF1E}"/>
    <dgm:cxn modelId="{36C2F25E-EAC4-4CDA-AF25-C129D4CFA3FB}" type="presOf" srcId="{92BCCBCB-CD33-47BA-80C9-DBCA2F2302AE}" destId="{4C143B3D-3102-41E3-82D4-E4A790504AD6}" srcOrd="0" destOrd="0" presId="urn:microsoft.com/office/officeart/2005/8/layout/hierarchy1"/>
    <dgm:cxn modelId="{AE6D51B8-949D-4639-9E51-8738939059ED}" type="presOf" srcId="{31281DFE-7CB7-4977-89EF-0A590D13B598}" destId="{C26C6136-1789-493E-9C0F-A7885E5841B2}" srcOrd="0" destOrd="0" presId="urn:microsoft.com/office/officeart/2005/8/layout/hierarchy1"/>
    <dgm:cxn modelId="{59E829D2-4D70-4ECF-B8D0-E82DD632D323}" srcId="{31281DFE-7CB7-4977-89EF-0A590D13B598}" destId="{57C4E03B-C848-4B0E-80C0-A5A63AE7C423}" srcOrd="1" destOrd="0" parTransId="{21FFBF06-877F-4C2C-8FC5-A41B6BCA43D5}" sibTransId="{C5F4DCD4-171D-430F-9976-45D1F6B4FFB5}"/>
    <dgm:cxn modelId="{3D3396F3-B43A-4981-97B5-7F60443B2445}" type="presOf" srcId="{57C4E03B-C848-4B0E-80C0-A5A63AE7C423}" destId="{540F6DA1-120E-462F-B081-A606F00DB839}" srcOrd="0" destOrd="0" presId="urn:microsoft.com/office/officeart/2005/8/layout/hierarchy1"/>
    <dgm:cxn modelId="{DF984C22-1E00-4164-A118-788C652918D0}" type="presParOf" srcId="{C26C6136-1789-493E-9C0F-A7885E5841B2}" destId="{45FF92DA-AD14-4647-88BF-C6C602B2FAEA}" srcOrd="0" destOrd="0" presId="urn:microsoft.com/office/officeart/2005/8/layout/hierarchy1"/>
    <dgm:cxn modelId="{ED1D0B38-E2B4-4754-B289-46BA43F46859}" type="presParOf" srcId="{45FF92DA-AD14-4647-88BF-C6C602B2FAEA}" destId="{F06B9B80-765E-48E3-9663-74AE6A454436}" srcOrd="0" destOrd="0" presId="urn:microsoft.com/office/officeart/2005/8/layout/hierarchy1"/>
    <dgm:cxn modelId="{C6682FEE-0ED4-47D5-BB9F-BFD85172AA6A}" type="presParOf" srcId="{F06B9B80-765E-48E3-9663-74AE6A454436}" destId="{2577F572-4457-497F-BFC6-8ACF0D29C325}" srcOrd="0" destOrd="0" presId="urn:microsoft.com/office/officeart/2005/8/layout/hierarchy1"/>
    <dgm:cxn modelId="{E008D9C1-3C35-4431-BEC0-DBBF6CC7E3B8}" type="presParOf" srcId="{F06B9B80-765E-48E3-9663-74AE6A454436}" destId="{4C143B3D-3102-41E3-82D4-E4A790504AD6}" srcOrd="1" destOrd="0" presId="urn:microsoft.com/office/officeart/2005/8/layout/hierarchy1"/>
    <dgm:cxn modelId="{80A08E00-97D0-46F7-B842-8DA4B29FEB1A}" type="presParOf" srcId="{45FF92DA-AD14-4647-88BF-C6C602B2FAEA}" destId="{CA18ABDA-695C-4680-881F-3A7B679CA84A}" srcOrd="1" destOrd="0" presId="urn:microsoft.com/office/officeart/2005/8/layout/hierarchy1"/>
    <dgm:cxn modelId="{DE64D3A2-452A-4B98-B3EA-5F49E9A524E4}" type="presParOf" srcId="{C26C6136-1789-493E-9C0F-A7885E5841B2}" destId="{8D750183-933B-4629-8146-2F6E9F9B2C6E}" srcOrd="1" destOrd="0" presId="urn:microsoft.com/office/officeart/2005/8/layout/hierarchy1"/>
    <dgm:cxn modelId="{CD20294C-5D51-4ED9-B2E7-075976AC43BB}" type="presParOf" srcId="{8D750183-933B-4629-8146-2F6E9F9B2C6E}" destId="{74E23F70-BB52-4146-8EF8-D7968D32992E}" srcOrd="0" destOrd="0" presId="urn:microsoft.com/office/officeart/2005/8/layout/hierarchy1"/>
    <dgm:cxn modelId="{53AD9F8A-6F65-4742-80BA-E575B55B24CC}" type="presParOf" srcId="{74E23F70-BB52-4146-8EF8-D7968D32992E}" destId="{F5896E94-C064-47E0-872B-FEE21E506C80}" srcOrd="0" destOrd="0" presId="urn:microsoft.com/office/officeart/2005/8/layout/hierarchy1"/>
    <dgm:cxn modelId="{6C451BA3-9BB8-4866-9731-3963B905C42E}" type="presParOf" srcId="{74E23F70-BB52-4146-8EF8-D7968D32992E}" destId="{540F6DA1-120E-462F-B081-A606F00DB839}" srcOrd="1" destOrd="0" presId="urn:microsoft.com/office/officeart/2005/8/layout/hierarchy1"/>
    <dgm:cxn modelId="{BF5B5855-6FE4-40CD-AC79-77E180FB40B6}" type="presParOf" srcId="{8D750183-933B-4629-8146-2F6E9F9B2C6E}" destId="{A52E954F-3E0F-496D-B7F8-3EB141A4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C205AB-4AAA-4814-BFC2-77A82C97ACE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949008-E267-45E6-B027-3069B2C2B547}">
      <dgm:prSet custT="1"/>
      <dgm:spPr/>
      <dgm:t>
        <a:bodyPr/>
        <a:lstStyle/>
        <a:p>
          <a:r>
            <a:rPr lang="en-US" sz="1600" dirty="0">
              <a:latin typeface="Montserra"/>
            </a:rPr>
            <a:t>In response to the all the findings from expert consultants, the Asbestos Containing Material (ACM) was developed and will be implemented to guide the management of ACM-</a:t>
          </a:r>
          <a:r>
            <a:rPr lang="en-US" sz="1600" dirty="0" err="1">
              <a:latin typeface="Montserra"/>
            </a:rPr>
            <a:t>Transite</a:t>
          </a:r>
          <a:r>
            <a:rPr lang="en-US" sz="1600" dirty="0">
              <a:latin typeface="Montserra"/>
            </a:rPr>
            <a:t> Plan going forward.  </a:t>
          </a:r>
        </a:p>
      </dgm:t>
    </dgm:pt>
    <dgm:pt modelId="{5D926F0A-743D-4EC0-8614-776DADBE459C}" type="parTrans" cxnId="{53526EAA-EFD6-493F-958D-3E5B33F40B3F}">
      <dgm:prSet/>
      <dgm:spPr/>
      <dgm:t>
        <a:bodyPr/>
        <a:lstStyle/>
        <a:p>
          <a:endParaRPr lang="en-US"/>
        </a:p>
      </dgm:t>
    </dgm:pt>
    <dgm:pt modelId="{E772842C-E659-4125-A140-260935DBE0E4}" type="sibTrans" cxnId="{53526EAA-EFD6-493F-958D-3E5B33F40B3F}">
      <dgm:prSet/>
      <dgm:spPr/>
      <dgm:t>
        <a:bodyPr/>
        <a:lstStyle/>
        <a:p>
          <a:endParaRPr lang="en-US"/>
        </a:p>
      </dgm:t>
    </dgm:pt>
    <dgm:pt modelId="{D21C1374-CC37-436C-A56D-8FE52F598791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600" dirty="0">
              <a:latin typeface="Montserra"/>
            </a:rPr>
            <a:t>Because of the low risk assessment, the Management Plan emphasizes the importance of </a:t>
          </a:r>
          <a:r>
            <a:rPr lang="en-US" sz="1600" b="1" dirty="0">
              <a:latin typeface="Montserra"/>
            </a:rPr>
            <a:t>not disturbing </a:t>
          </a:r>
          <a:r>
            <a:rPr lang="en-US" sz="1600" dirty="0">
              <a:latin typeface="Montserra"/>
            </a:rPr>
            <a:t>soils that may contain ACM – </a:t>
          </a:r>
          <a:r>
            <a:rPr lang="en-US" sz="1600" dirty="0" err="1">
              <a:latin typeface="Montserra"/>
            </a:rPr>
            <a:t>Transite</a:t>
          </a:r>
          <a:r>
            <a:rPr lang="en-US" sz="1600" dirty="0">
              <a:latin typeface="Montserra"/>
            </a:rPr>
            <a:t> Pipe pieces.   </a:t>
          </a:r>
        </a:p>
        <a:p>
          <a:pPr>
            <a:buNone/>
          </a:pPr>
          <a:r>
            <a:rPr lang="en-US" sz="1600" dirty="0">
              <a:latin typeface="Montserra"/>
            </a:rPr>
            <a:t>A “leave it in place” approach will be followed.</a:t>
          </a:r>
        </a:p>
      </dgm:t>
    </dgm:pt>
    <dgm:pt modelId="{2747EE4E-3B5F-4824-96AF-C6DFFD22A833}" type="parTrans" cxnId="{941ADB8E-6D9A-4E96-9F7A-DCE86AD2C23A}">
      <dgm:prSet/>
      <dgm:spPr/>
      <dgm:t>
        <a:bodyPr/>
        <a:lstStyle/>
        <a:p>
          <a:endParaRPr lang="en-US"/>
        </a:p>
      </dgm:t>
    </dgm:pt>
    <dgm:pt modelId="{C6343576-8CB6-4428-BC31-13F1EB49EBAA}" type="sibTrans" cxnId="{941ADB8E-6D9A-4E96-9F7A-DCE86AD2C23A}">
      <dgm:prSet/>
      <dgm:spPr/>
      <dgm:t>
        <a:bodyPr/>
        <a:lstStyle/>
        <a:p>
          <a:endParaRPr lang="en-US"/>
        </a:p>
      </dgm:t>
    </dgm:pt>
    <dgm:pt modelId="{FF0041FF-0BB8-480F-915C-B419A8338813}">
      <dgm:prSet custT="1"/>
      <dgm:spPr/>
      <dgm:t>
        <a:bodyPr/>
        <a:lstStyle/>
        <a:p>
          <a:r>
            <a:rPr lang="en-US" sz="1600" dirty="0"/>
            <a:t> </a:t>
          </a:r>
          <a:r>
            <a:rPr lang="en-US" sz="1600" dirty="0">
              <a:latin typeface="Montserra"/>
            </a:rPr>
            <a:t>Any lots in the community that have been identified as having ACM-TP in the soil will be surveyed annually during the spring thaws to ensure any surfaced pieces are removed by Public Safety</a:t>
          </a:r>
          <a:r>
            <a:rPr lang="en-US" sz="1600" dirty="0"/>
            <a:t>. </a:t>
          </a:r>
        </a:p>
      </dgm:t>
    </dgm:pt>
    <dgm:pt modelId="{453EDB4F-D881-4408-BF82-88F57805E8D0}" type="parTrans" cxnId="{628DC09D-5C52-4E08-BA43-98AC7C1D74A1}">
      <dgm:prSet/>
      <dgm:spPr/>
      <dgm:t>
        <a:bodyPr/>
        <a:lstStyle/>
        <a:p>
          <a:endParaRPr lang="en-US"/>
        </a:p>
      </dgm:t>
    </dgm:pt>
    <dgm:pt modelId="{1474DABA-009F-4A47-B460-021F16B018EA}" type="sibTrans" cxnId="{628DC09D-5C52-4E08-BA43-98AC7C1D74A1}">
      <dgm:prSet/>
      <dgm:spPr/>
      <dgm:t>
        <a:bodyPr/>
        <a:lstStyle/>
        <a:p>
          <a:endParaRPr lang="en-US"/>
        </a:p>
      </dgm:t>
    </dgm:pt>
    <dgm:pt modelId="{F1B3A950-9F04-421C-9F89-A0032A633F1C}" type="pres">
      <dgm:prSet presAssocID="{F2C205AB-4AAA-4814-BFC2-77A82C97AC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6B7445-E8B5-4978-8E86-5147E9CBED3B}" type="pres">
      <dgm:prSet presAssocID="{1B949008-E267-45E6-B027-3069B2C2B547}" presName="hierRoot1" presStyleCnt="0"/>
      <dgm:spPr/>
    </dgm:pt>
    <dgm:pt modelId="{292E2733-E9C9-4D32-AFCA-815035D688A8}" type="pres">
      <dgm:prSet presAssocID="{1B949008-E267-45E6-B027-3069B2C2B547}" presName="composite" presStyleCnt="0"/>
      <dgm:spPr/>
    </dgm:pt>
    <dgm:pt modelId="{A6A10FBB-B67F-46A6-9508-FEF4593778E5}" type="pres">
      <dgm:prSet presAssocID="{1B949008-E267-45E6-B027-3069B2C2B547}" presName="background" presStyleLbl="node0" presStyleIdx="0" presStyleCnt="1"/>
      <dgm:spPr/>
    </dgm:pt>
    <dgm:pt modelId="{2B090C7F-3514-495A-BEA7-0A3DF9D17745}" type="pres">
      <dgm:prSet presAssocID="{1B949008-E267-45E6-B027-3069B2C2B547}" presName="text" presStyleLbl="fgAcc0" presStyleIdx="0" presStyleCnt="1" custScaleX="310990">
        <dgm:presLayoutVars>
          <dgm:chPref val="3"/>
        </dgm:presLayoutVars>
      </dgm:prSet>
      <dgm:spPr/>
    </dgm:pt>
    <dgm:pt modelId="{73C2495B-989E-4401-9949-D3AAA04CD08A}" type="pres">
      <dgm:prSet presAssocID="{1B949008-E267-45E6-B027-3069B2C2B547}" presName="hierChild2" presStyleCnt="0"/>
      <dgm:spPr/>
    </dgm:pt>
    <dgm:pt modelId="{0DE5A8BF-9A2D-426D-922F-B91F5BB6292C}" type="pres">
      <dgm:prSet presAssocID="{2747EE4E-3B5F-4824-96AF-C6DFFD22A833}" presName="Name10" presStyleLbl="parChTrans1D2" presStyleIdx="0" presStyleCnt="2"/>
      <dgm:spPr/>
    </dgm:pt>
    <dgm:pt modelId="{27364ABD-FAC7-47A8-8474-49D397CF0BA4}" type="pres">
      <dgm:prSet presAssocID="{D21C1374-CC37-436C-A56D-8FE52F598791}" presName="hierRoot2" presStyleCnt="0"/>
      <dgm:spPr/>
    </dgm:pt>
    <dgm:pt modelId="{58D9B904-C79F-4780-83B1-076AFAB7CF51}" type="pres">
      <dgm:prSet presAssocID="{D21C1374-CC37-436C-A56D-8FE52F598791}" presName="composite2" presStyleCnt="0"/>
      <dgm:spPr/>
    </dgm:pt>
    <dgm:pt modelId="{455EC811-FA27-4FA7-88ED-8752FECDA03D}" type="pres">
      <dgm:prSet presAssocID="{D21C1374-CC37-436C-A56D-8FE52F598791}" presName="background2" presStyleLbl="node2" presStyleIdx="0" presStyleCnt="2"/>
      <dgm:spPr/>
    </dgm:pt>
    <dgm:pt modelId="{5E0F936A-B278-4E6A-89EB-78A14BFC0A6E}" type="pres">
      <dgm:prSet presAssocID="{D21C1374-CC37-436C-A56D-8FE52F598791}" presName="text2" presStyleLbl="fgAcc2" presStyleIdx="0" presStyleCnt="2" custScaleX="316099" custScaleY="106319">
        <dgm:presLayoutVars>
          <dgm:chPref val="3"/>
        </dgm:presLayoutVars>
      </dgm:prSet>
      <dgm:spPr/>
    </dgm:pt>
    <dgm:pt modelId="{45BF6C65-74D7-4B11-A02A-4480F42B3EF5}" type="pres">
      <dgm:prSet presAssocID="{D21C1374-CC37-436C-A56D-8FE52F598791}" presName="hierChild3" presStyleCnt="0"/>
      <dgm:spPr/>
    </dgm:pt>
    <dgm:pt modelId="{20E5FE60-81BE-47C9-A11D-32E361719D9F}" type="pres">
      <dgm:prSet presAssocID="{453EDB4F-D881-4408-BF82-88F57805E8D0}" presName="Name10" presStyleLbl="parChTrans1D2" presStyleIdx="1" presStyleCnt="2"/>
      <dgm:spPr/>
    </dgm:pt>
    <dgm:pt modelId="{3800DF75-5910-42C6-82F2-2C389C24FD0F}" type="pres">
      <dgm:prSet presAssocID="{FF0041FF-0BB8-480F-915C-B419A8338813}" presName="hierRoot2" presStyleCnt="0"/>
      <dgm:spPr/>
    </dgm:pt>
    <dgm:pt modelId="{158B7DCC-00DF-4AE7-A7EF-498A09D888C4}" type="pres">
      <dgm:prSet presAssocID="{FF0041FF-0BB8-480F-915C-B419A8338813}" presName="composite2" presStyleCnt="0"/>
      <dgm:spPr/>
    </dgm:pt>
    <dgm:pt modelId="{817DD604-180F-4FE8-96BA-194C9D5250F9}" type="pres">
      <dgm:prSet presAssocID="{FF0041FF-0BB8-480F-915C-B419A8338813}" presName="background2" presStyleLbl="node2" presStyleIdx="1" presStyleCnt="2"/>
      <dgm:spPr/>
    </dgm:pt>
    <dgm:pt modelId="{7EE90EE8-37A2-4C3E-9FAC-D4F182BBED87}" type="pres">
      <dgm:prSet presAssocID="{FF0041FF-0BB8-480F-915C-B419A8338813}" presName="text2" presStyleLbl="fgAcc2" presStyleIdx="1" presStyleCnt="2" custScaleX="209136" custScaleY="130369">
        <dgm:presLayoutVars>
          <dgm:chPref val="3"/>
        </dgm:presLayoutVars>
      </dgm:prSet>
      <dgm:spPr/>
    </dgm:pt>
    <dgm:pt modelId="{0E932962-8743-4AC5-8994-4C2BC1241A56}" type="pres">
      <dgm:prSet presAssocID="{FF0041FF-0BB8-480F-915C-B419A8338813}" presName="hierChild3" presStyleCnt="0"/>
      <dgm:spPr/>
    </dgm:pt>
  </dgm:ptLst>
  <dgm:cxnLst>
    <dgm:cxn modelId="{3C448360-430A-4D42-882D-D77E3BF3A0E9}" type="presOf" srcId="{2747EE4E-3B5F-4824-96AF-C6DFFD22A833}" destId="{0DE5A8BF-9A2D-426D-922F-B91F5BB6292C}" srcOrd="0" destOrd="0" presId="urn:microsoft.com/office/officeart/2005/8/layout/hierarchy1"/>
    <dgm:cxn modelId="{941ADB8E-6D9A-4E96-9F7A-DCE86AD2C23A}" srcId="{1B949008-E267-45E6-B027-3069B2C2B547}" destId="{D21C1374-CC37-436C-A56D-8FE52F598791}" srcOrd="0" destOrd="0" parTransId="{2747EE4E-3B5F-4824-96AF-C6DFFD22A833}" sibTransId="{C6343576-8CB6-4428-BC31-13F1EB49EBAA}"/>
    <dgm:cxn modelId="{628DC09D-5C52-4E08-BA43-98AC7C1D74A1}" srcId="{1B949008-E267-45E6-B027-3069B2C2B547}" destId="{FF0041FF-0BB8-480F-915C-B419A8338813}" srcOrd="1" destOrd="0" parTransId="{453EDB4F-D881-4408-BF82-88F57805E8D0}" sibTransId="{1474DABA-009F-4A47-B460-021F16B018EA}"/>
    <dgm:cxn modelId="{593A72A3-C45B-413F-BF5E-3330EC152265}" type="presOf" srcId="{453EDB4F-D881-4408-BF82-88F57805E8D0}" destId="{20E5FE60-81BE-47C9-A11D-32E361719D9F}" srcOrd="0" destOrd="0" presId="urn:microsoft.com/office/officeart/2005/8/layout/hierarchy1"/>
    <dgm:cxn modelId="{0E39AEA4-357C-48E7-82DB-31EAAA6F3356}" type="presOf" srcId="{D21C1374-CC37-436C-A56D-8FE52F598791}" destId="{5E0F936A-B278-4E6A-89EB-78A14BFC0A6E}" srcOrd="0" destOrd="0" presId="urn:microsoft.com/office/officeart/2005/8/layout/hierarchy1"/>
    <dgm:cxn modelId="{53526EAA-EFD6-493F-958D-3E5B33F40B3F}" srcId="{F2C205AB-4AAA-4814-BFC2-77A82C97ACED}" destId="{1B949008-E267-45E6-B027-3069B2C2B547}" srcOrd="0" destOrd="0" parTransId="{5D926F0A-743D-4EC0-8614-776DADBE459C}" sibTransId="{E772842C-E659-4125-A140-260935DBE0E4}"/>
    <dgm:cxn modelId="{ACAE17B0-A62F-43A5-B234-11C688319005}" type="presOf" srcId="{1B949008-E267-45E6-B027-3069B2C2B547}" destId="{2B090C7F-3514-495A-BEA7-0A3DF9D17745}" srcOrd="0" destOrd="0" presId="urn:microsoft.com/office/officeart/2005/8/layout/hierarchy1"/>
    <dgm:cxn modelId="{CB7678CC-B723-4096-BE2F-389B674D0216}" type="presOf" srcId="{FF0041FF-0BB8-480F-915C-B419A8338813}" destId="{7EE90EE8-37A2-4C3E-9FAC-D4F182BBED87}" srcOrd="0" destOrd="0" presId="urn:microsoft.com/office/officeart/2005/8/layout/hierarchy1"/>
    <dgm:cxn modelId="{4A461BEB-6545-4E75-91E9-6E630B67B972}" type="presOf" srcId="{F2C205AB-4AAA-4814-BFC2-77A82C97ACED}" destId="{F1B3A950-9F04-421C-9F89-A0032A633F1C}" srcOrd="0" destOrd="0" presId="urn:microsoft.com/office/officeart/2005/8/layout/hierarchy1"/>
    <dgm:cxn modelId="{1A2F36EF-89C8-44AA-A11C-5081139C3BBA}" type="presParOf" srcId="{F1B3A950-9F04-421C-9F89-A0032A633F1C}" destId="{956B7445-E8B5-4978-8E86-5147E9CBED3B}" srcOrd="0" destOrd="0" presId="urn:microsoft.com/office/officeart/2005/8/layout/hierarchy1"/>
    <dgm:cxn modelId="{56F64451-9547-4605-9AD3-13F638FFE320}" type="presParOf" srcId="{956B7445-E8B5-4978-8E86-5147E9CBED3B}" destId="{292E2733-E9C9-4D32-AFCA-815035D688A8}" srcOrd="0" destOrd="0" presId="urn:microsoft.com/office/officeart/2005/8/layout/hierarchy1"/>
    <dgm:cxn modelId="{6C353072-F399-4B73-A40F-CCBE2CFB4519}" type="presParOf" srcId="{292E2733-E9C9-4D32-AFCA-815035D688A8}" destId="{A6A10FBB-B67F-46A6-9508-FEF4593778E5}" srcOrd="0" destOrd="0" presId="urn:microsoft.com/office/officeart/2005/8/layout/hierarchy1"/>
    <dgm:cxn modelId="{7CC0F630-233C-4CC7-850B-E80557255C94}" type="presParOf" srcId="{292E2733-E9C9-4D32-AFCA-815035D688A8}" destId="{2B090C7F-3514-495A-BEA7-0A3DF9D17745}" srcOrd="1" destOrd="0" presId="urn:microsoft.com/office/officeart/2005/8/layout/hierarchy1"/>
    <dgm:cxn modelId="{F94B1C53-2394-4A24-AB95-72C9B0AE245D}" type="presParOf" srcId="{956B7445-E8B5-4978-8E86-5147E9CBED3B}" destId="{73C2495B-989E-4401-9949-D3AAA04CD08A}" srcOrd="1" destOrd="0" presId="urn:microsoft.com/office/officeart/2005/8/layout/hierarchy1"/>
    <dgm:cxn modelId="{09918E2A-6429-4619-9D0B-C8DA559EA9B3}" type="presParOf" srcId="{73C2495B-989E-4401-9949-D3AAA04CD08A}" destId="{0DE5A8BF-9A2D-426D-922F-B91F5BB6292C}" srcOrd="0" destOrd="0" presId="urn:microsoft.com/office/officeart/2005/8/layout/hierarchy1"/>
    <dgm:cxn modelId="{CE073781-1EAF-4596-862E-4A8C938AEAA6}" type="presParOf" srcId="{73C2495B-989E-4401-9949-D3AAA04CD08A}" destId="{27364ABD-FAC7-47A8-8474-49D397CF0BA4}" srcOrd="1" destOrd="0" presId="urn:microsoft.com/office/officeart/2005/8/layout/hierarchy1"/>
    <dgm:cxn modelId="{054CEDE7-EDBC-4EFB-8F10-5422B55AB924}" type="presParOf" srcId="{27364ABD-FAC7-47A8-8474-49D397CF0BA4}" destId="{58D9B904-C79F-4780-83B1-076AFAB7CF51}" srcOrd="0" destOrd="0" presId="urn:microsoft.com/office/officeart/2005/8/layout/hierarchy1"/>
    <dgm:cxn modelId="{05DFA73F-8D97-4E76-B383-3FF50FDFAF9A}" type="presParOf" srcId="{58D9B904-C79F-4780-83B1-076AFAB7CF51}" destId="{455EC811-FA27-4FA7-88ED-8752FECDA03D}" srcOrd="0" destOrd="0" presId="urn:microsoft.com/office/officeart/2005/8/layout/hierarchy1"/>
    <dgm:cxn modelId="{23AB40EB-90CA-4841-A55D-169C4A515572}" type="presParOf" srcId="{58D9B904-C79F-4780-83B1-076AFAB7CF51}" destId="{5E0F936A-B278-4E6A-89EB-78A14BFC0A6E}" srcOrd="1" destOrd="0" presId="urn:microsoft.com/office/officeart/2005/8/layout/hierarchy1"/>
    <dgm:cxn modelId="{648C8FCB-E6E1-4CD8-A53F-8B004206020F}" type="presParOf" srcId="{27364ABD-FAC7-47A8-8474-49D397CF0BA4}" destId="{45BF6C65-74D7-4B11-A02A-4480F42B3EF5}" srcOrd="1" destOrd="0" presId="urn:microsoft.com/office/officeart/2005/8/layout/hierarchy1"/>
    <dgm:cxn modelId="{9A4C0EAD-A2FB-4FA8-9268-D9F84DC8451B}" type="presParOf" srcId="{73C2495B-989E-4401-9949-D3AAA04CD08A}" destId="{20E5FE60-81BE-47C9-A11D-32E361719D9F}" srcOrd="2" destOrd="0" presId="urn:microsoft.com/office/officeart/2005/8/layout/hierarchy1"/>
    <dgm:cxn modelId="{2A2607AF-14E3-4FC5-8CBA-BFA009231D76}" type="presParOf" srcId="{73C2495B-989E-4401-9949-D3AAA04CD08A}" destId="{3800DF75-5910-42C6-82F2-2C389C24FD0F}" srcOrd="3" destOrd="0" presId="urn:microsoft.com/office/officeart/2005/8/layout/hierarchy1"/>
    <dgm:cxn modelId="{B55DC33F-A5BD-467E-9BE3-62799B93D3C2}" type="presParOf" srcId="{3800DF75-5910-42C6-82F2-2C389C24FD0F}" destId="{158B7DCC-00DF-4AE7-A7EF-498A09D888C4}" srcOrd="0" destOrd="0" presId="urn:microsoft.com/office/officeart/2005/8/layout/hierarchy1"/>
    <dgm:cxn modelId="{D48C1713-E31F-40B7-987A-85601ED48A98}" type="presParOf" srcId="{158B7DCC-00DF-4AE7-A7EF-498A09D888C4}" destId="{817DD604-180F-4FE8-96BA-194C9D5250F9}" srcOrd="0" destOrd="0" presId="urn:microsoft.com/office/officeart/2005/8/layout/hierarchy1"/>
    <dgm:cxn modelId="{C914C955-5426-4E8C-9B14-558594C6B1A0}" type="presParOf" srcId="{158B7DCC-00DF-4AE7-A7EF-498A09D888C4}" destId="{7EE90EE8-37A2-4C3E-9FAC-D4F182BBED87}" srcOrd="1" destOrd="0" presId="urn:microsoft.com/office/officeart/2005/8/layout/hierarchy1"/>
    <dgm:cxn modelId="{FC907E62-A49B-47CD-A9FA-BB79C5611A34}" type="presParOf" srcId="{3800DF75-5910-42C6-82F2-2C389C24FD0F}" destId="{0E932962-8743-4AC5-8994-4C2BC1241A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AED399-42BD-4B96-9D91-E23FB5E6F3F5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182FDDA-54BD-42B4-80B0-E83E27F82C47}">
      <dgm:prSet custT="1"/>
      <dgm:spPr/>
      <dgm:t>
        <a:bodyPr/>
        <a:lstStyle/>
        <a:p>
          <a:r>
            <a:rPr lang="en-US" sz="1600" b="1" dirty="0">
              <a:latin typeface="Montserra"/>
            </a:rPr>
            <a:t>From the expert Consultant reports, its is important to note the </a:t>
          </a:r>
          <a:r>
            <a:rPr lang="en-US" sz="1600" b="1" u="sng" dirty="0">
              <a:latin typeface="Montserra"/>
            </a:rPr>
            <a:t>key findings:</a:t>
          </a:r>
        </a:p>
      </dgm:t>
    </dgm:pt>
    <dgm:pt modelId="{4C7BADFC-3DF5-46E2-BCEC-4A846EAFB883}" type="parTrans" cxnId="{855E7514-207E-45CE-BC02-C3BBFFAF3376}">
      <dgm:prSet/>
      <dgm:spPr/>
      <dgm:t>
        <a:bodyPr/>
        <a:lstStyle/>
        <a:p>
          <a:endParaRPr lang="en-US"/>
        </a:p>
      </dgm:t>
    </dgm:pt>
    <dgm:pt modelId="{A7D36D5B-08CF-49E3-BCB2-B639A34B0B1A}" type="sibTrans" cxnId="{855E7514-207E-45CE-BC02-C3BBFFAF3376}">
      <dgm:prSet/>
      <dgm:spPr/>
      <dgm:t>
        <a:bodyPr/>
        <a:lstStyle/>
        <a:p>
          <a:endParaRPr lang="en-US"/>
        </a:p>
      </dgm:t>
    </dgm:pt>
    <dgm:pt modelId="{C8FCBFF8-ED49-4189-9318-F99ECA35A04F}">
      <dgm:prSet custT="1"/>
      <dgm:spPr/>
      <dgm:t>
        <a:bodyPr/>
        <a:lstStyle/>
        <a:p>
          <a:pPr marL="0" marR="0" lvl="0" indent="0" defTabSz="1600200" eaLnBrk="1" fontAlgn="auto" latinLnBrk="0" hangingPunct="1"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600" dirty="0">
              <a:latin typeface="Montserra"/>
            </a:rPr>
            <a:t>The likelihood of asbestos fibers becoming airborne is minimal, unless vigorous soil disturbance occurs.</a:t>
          </a:r>
        </a:p>
        <a:p>
          <a:pPr marL="0" lvl="0" defTabSz="1600200">
            <a:spcBef>
              <a:spcPct val="0"/>
            </a:spcBef>
            <a:spcAft>
              <a:spcPct val="35000"/>
            </a:spcAft>
            <a:buNone/>
          </a:pPr>
          <a:endParaRPr lang="en-US" sz="1400" dirty="0"/>
        </a:p>
      </dgm:t>
    </dgm:pt>
    <dgm:pt modelId="{6A5D9E0D-BC2A-4B62-A023-BDB29E74F5B8}" type="parTrans" cxnId="{43B83944-FE2A-4C1F-AC3D-8F0C1693687E}">
      <dgm:prSet/>
      <dgm:spPr/>
      <dgm:t>
        <a:bodyPr/>
        <a:lstStyle/>
        <a:p>
          <a:endParaRPr lang="en-US"/>
        </a:p>
      </dgm:t>
    </dgm:pt>
    <dgm:pt modelId="{8276D904-E083-4BD4-AABC-8BD007A7CC48}" type="sibTrans" cxnId="{43B83944-FE2A-4C1F-AC3D-8F0C1693687E}">
      <dgm:prSet/>
      <dgm:spPr/>
      <dgm:t>
        <a:bodyPr/>
        <a:lstStyle/>
        <a:p>
          <a:endParaRPr lang="en-US"/>
        </a:p>
      </dgm:t>
    </dgm:pt>
    <dgm:pt modelId="{3CDEEB06-9584-4A32-BD82-430301D9D873}">
      <dgm:prSet custT="1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>
              <a:latin typeface="Montserra"/>
            </a:rPr>
            <a:t>The ACM </a:t>
          </a:r>
          <a:r>
            <a:rPr lang="en-US" sz="1600" dirty="0" err="1">
              <a:latin typeface="Montserra"/>
            </a:rPr>
            <a:t>Transite</a:t>
          </a:r>
          <a:r>
            <a:rPr lang="en-US" sz="1600" dirty="0">
              <a:latin typeface="Montserra"/>
            </a:rPr>
            <a:t> Pipe in the territory are mainly found in large &amp; small pieces, such as cement pipes.  These have very low potential for releasing fibers into the environment. </a:t>
          </a:r>
        </a:p>
        <a:p>
          <a:endParaRPr lang="en-US" sz="1400" dirty="0"/>
        </a:p>
      </dgm:t>
    </dgm:pt>
    <dgm:pt modelId="{AACF2E30-B9A1-4F55-97DC-BC512A6399AD}" type="parTrans" cxnId="{949AB75B-0F0D-47A3-A581-7AAA75C7C8A1}">
      <dgm:prSet/>
      <dgm:spPr/>
      <dgm:t>
        <a:bodyPr/>
        <a:lstStyle/>
        <a:p>
          <a:endParaRPr lang="en-US"/>
        </a:p>
      </dgm:t>
    </dgm:pt>
    <dgm:pt modelId="{F0135818-764A-4045-8063-371654F83A6B}" type="sibTrans" cxnId="{949AB75B-0F0D-47A3-A581-7AAA75C7C8A1}">
      <dgm:prSet/>
      <dgm:spPr/>
      <dgm:t>
        <a:bodyPr/>
        <a:lstStyle/>
        <a:p>
          <a:endParaRPr lang="en-US"/>
        </a:p>
      </dgm:t>
    </dgm:pt>
    <dgm:pt modelId="{76B7BDF2-09A2-4B08-9A1F-A195B26944CB}" type="pres">
      <dgm:prSet presAssocID="{6EAED399-42BD-4B96-9D91-E23FB5E6F3F5}" presName="Name0" presStyleCnt="0">
        <dgm:presLayoutVars>
          <dgm:dir/>
          <dgm:animLvl val="lvl"/>
          <dgm:resizeHandles val="exact"/>
        </dgm:presLayoutVars>
      </dgm:prSet>
      <dgm:spPr/>
    </dgm:pt>
    <dgm:pt modelId="{D17AE569-9598-4552-8370-6110FBB8C138}" type="pres">
      <dgm:prSet presAssocID="{3CDEEB06-9584-4A32-BD82-430301D9D873}" presName="boxAndChildren" presStyleCnt="0"/>
      <dgm:spPr/>
    </dgm:pt>
    <dgm:pt modelId="{A2C13BE8-DB20-4376-80E8-B2B74A233B4B}" type="pres">
      <dgm:prSet presAssocID="{3CDEEB06-9584-4A32-BD82-430301D9D873}" presName="parentTextBox" presStyleLbl="node1" presStyleIdx="0" presStyleCnt="3" custScaleY="70675"/>
      <dgm:spPr/>
    </dgm:pt>
    <dgm:pt modelId="{4366C896-B5F8-4D45-BCE6-7FA85132FE35}" type="pres">
      <dgm:prSet presAssocID="{8276D904-E083-4BD4-AABC-8BD007A7CC48}" presName="sp" presStyleCnt="0"/>
      <dgm:spPr/>
    </dgm:pt>
    <dgm:pt modelId="{F710ED33-A49E-4A58-98AA-74000B150E5D}" type="pres">
      <dgm:prSet presAssocID="{C8FCBFF8-ED49-4189-9318-F99ECA35A04F}" presName="arrowAndChildren" presStyleCnt="0"/>
      <dgm:spPr/>
    </dgm:pt>
    <dgm:pt modelId="{F7586533-48F9-4966-8F3E-BDB3C2554E00}" type="pres">
      <dgm:prSet presAssocID="{C8FCBFF8-ED49-4189-9318-F99ECA35A04F}" presName="parentTextArrow" presStyleLbl="node1" presStyleIdx="1" presStyleCnt="3" custScaleY="54735"/>
      <dgm:spPr/>
    </dgm:pt>
    <dgm:pt modelId="{8CFBBE79-74D3-4399-942C-BDD023A56071}" type="pres">
      <dgm:prSet presAssocID="{A7D36D5B-08CF-49E3-BCB2-B639A34B0B1A}" presName="sp" presStyleCnt="0"/>
      <dgm:spPr/>
    </dgm:pt>
    <dgm:pt modelId="{6C39DF34-5515-4EB6-B089-031190920599}" type="pres">
      <dgm:prSet presAssocID="{4182FDDA-54BD-42B4-80B0-E83E27F82C47}" presName="arrowAndChildren" presStyleCnt="0"/>
      <dgm:spPr/>
    </dgm:pt>
    <dgm:pt modelId="{5FD49D8B-B64E-4F96-A694-FA93F028E838}" type="pres">
      <dgm:prSet presAssocID="{4182FDDA-54BD-42B4-80B0-E83E27F82C47}" presName="parentTextArrow" presStyleLbl="node1" presStyleIdx="2" presStyleCnt="3" custScaleY="74635"/>
      <dgm:spPr/>
    </dgm:pt>
  </dgm:ptLst>
  <dgm:cxnLst>
    <dgm:cxn modelId="{855E7514-207E-45CE-BC02-C3BBFFAF3376}" srcId="{6EAED399-42BD-4B96-9D91-E23FB5E6F3F5}" destId="{4182FDDA-54BD-42B4-80B0-E83E27F82C47}" srcOrd="0" destOrd="0" parTransId="{4C7BADFC-3DF5-46E2-BCEC-4A846EAFB883}" sibTransId="{A7D36D5B-08CF-49E3-BCB2-B639A34B0B1A}"/>
    <dgm:cxn modelId="{9718F92B-FEBB-4DE3-B442-A27648C914FC}" type="presOf" srcId="{4182FDDA-54BD-42B4-80B0-E83E27F82C47}" destId="{5FD49D8B-B64E-4F96-A694-FA93F028E838}" srcOrd="0" destOrd="0" presId="urn:microsoft.com/office/officeart/2005/8/layout/process4"/>
    <dgm:cxn modelId="{949AB75B-0F0D-47A3-A581-7AAA75C7C8A1}" srcId="{6EAED399-42BD-4B96-9D91-E23FB5E6F3F5}" destId="{3CDEEB06-9584-4A32-BD82-430301D9D873}" srcOrd="2" destOrd="0" parTransId="{AACF2E30-B9A1-4F55-97DC-BC512A6399AD}" sibTransId="{F0135818-764A-4045-8063-371654F83A6B}"/>
    <dgm:cxn modelId="{43B83944-FE2A-4C1F-AC3D-8F0C1693687E}" srcId="{6EAED399-42BD-4B96-9D91-E23FB5E6F3F5}" destId="{C8FCBFF8-ED49-4189-9318-F99ECA35A04F}" srcOrd="1" destOrd="0" parTransId="{6A5D9E0D-BC2A-4B62-A023-BDB29E74F5B8}" sibTransId="{8276D904-E083-4BD4-AABC-8BD007A7CC48}"/>
    <dgm:cxn modelId="{6E4924A4-CBA8-4640-962A-2FAF39F76141}" type="presOf" srcId="{C8FCBFF8-ED49-4189-9318-F99ECA35A04F}" destId="{F7586533-48F9-4966-8F3E-BDB3C2554E00}" srcOrd="0" destOrd="0" presId="urn:microsoft.com/office/officeart/2005/8/layout/process4"/>
    <dgm:cxn modelId="{6D2A9CE7-0D23-48DF-A5C8-37B42A51CC6B}" type="presOf" srcId="{6EAED399-42BD-4B96-9D91-E23FB5E6F3F5}" destId="{76B7BDF2-09A2-4B08-9A1F-A195B26944CB}" srcOrd="0" destOrd="0" presId="urn:microsoft.com/office/officeart/2005/8/layout/process4"/>
    <dgm:cxn modelId="{906450F2-CD86-4872-9F31-779281ED11E9}" type="presOf" srcId="{3CDEEB06-9584-4A32-BD82-430301D9D873}" destId="{A2C13BE8-DB20-4376-80E8-B2B74A233B4B}" srcOrd="0" destOrd="0" presId="urn:microsoft.com/office/officeart/2005/8/layout/process4"/>
    <dgm:cxn modelId="{4D3E7B56-903A-429A-8AE9-8EFE1084E74D}" type="presParOf" srcId="{76B7BDF2-09A2-4B08-9A1F-A195B26944CB}" destId="{D17AE569-9598-4552-8370-6110FBB8C138}" srcOrd="0" destOrd="0" presId="urn:microsoft.com/office/officeart/2005/8/layout/process4"/>
    <dgm:cxn modelId="{495249A6-BC2D-4AE5-921F-B583A606B1E9}" type="presParOf" srcId="{D17AE569-9598-4552-8370-6110FBB8C138}" destId="{A2C13BE8-DB20-4376-80E8-B2B74A233B4B}" srcOrd="0" destOrd="0" presId="urn:microsoft.com/office/officeart/2005/8/layout/process4"/>
    <dgm:cxn modelId="{EAC1B259-C9F9-48B4-9C44-72D7C31E894A}" type="presParOf" srcId="{76B7BDF2-09A2-4B08-9A1F-A195B26944CB}" destId="{4366C896-B5F8-4D45-BCE6-7FA85132FE35}" srcOrd="1" destOrd="0" presId="urn:microsoft.com/office/officeart/2005/8/layout/process4"/>
    <dgm:cxn modelId="{F2EBF843-970C-4C45-9161-9A492EF2EF3D}" type="presParOf" srcId="{76B7BDF2-09A2-4B08-9A1F-A195B26944CB}" destId="{F710ED33-A49E-4A58-98AA-74000B150E5D}" srcOrd="2" destOrd="0" presId="urn:microsoft.com/office/officeart/2005/8/layout/process4"/>
    <dgm:cxn modelId="{713AA3A0-5F36-4D79-B3EF-D293B8336DFD}" type="presParOf" srcId="{F710ED33-A49E-4A58-98AA-74000B150E5D}" destId="{F7586533-48F9-4966-8F3E-BDB3C2554E00}" srcOrd="0" destOrd="0" presId="urn:microsoft.com/office/officeart/2005/8/layout/process4"/>
    <dgm:cxn modelId="{8F33663D-96B2-4380-9776-E68D830F1FE6}" type="presParOf" srcId="{76B7BDF2-09A2-4B08-9A1F-A195B26944CB}" destId="{8CFBBE79-74D3-4399-942C-BDD023A56071}" srcOrd="3" destOrd="0" presId="urn:microsoft.com/office/officeart/2005/8/layout/process4"/>
    <dgm:cxn modelId="{7DA69575-F651-4468-A950-F45F6B84E141}" type="presParOf" srcId="{76B7BDF2-09A2-4B08-9A1F-A195B26944CB}" destId="{6C39DF34-5515-4EB6-B089-031190920599}" srcOrd="4" destOrd="0" presId="urn:microsoft.com/office/officeart/2005/8/layout/process4"/>
    <dgm:cxn modelId="{76AED182-6368-4CDB-8A8B-3E2050CF9E44}" type="presParOf" srcId="{6C39DF34-5515-4EB6-B089-031190920599}" destId="{5FD49D8B-B64E-4F96-A694-FA93F028E83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7F572-4457-497F-BFC6-8ACF0D29C325}">
      <dsp:nvSpPr>
        <dsp:cNvPr id="0" name=""/>
        <dsp:cNvSpPr/>
      </dsp:nvSpPr>
      <dsp:spPr>
        <a:xfrm>
          <a:off x="3323" y="9495"/>
          <a:ext cx="4024095" cy="24488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43B3D-3102-41E3-82D4-E4A790504AD6}">
      <dsp:nvSpPr>
        <dsp:cNvPr id="0" name=""/>
        <dsp:cNvSpPr/>
      </dsp:nvSpPr>
      <dsp:spPr>
        <a:xfrm>
          <a:off x="431814" y="416561"/>
          <a:ext cx="4024095" cy="244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Mohawk Council of </a:t>
          </a:r>
          <a:r>
            <a:rPr lang="en-US" sz="1800" kern="1200" dirty="0" err="1"/>
            <a:t>Kahnawa:ke</a:t>
          </a:r>
          <a:r>
            <a:rPr lang="en-US" sz="1800" kern="1200" dirty="0"/>
            <a:t> (MCK) has proactively addressed the presence of asbestos-containing material (ACM- </a:t>
          </a:r>
          <a:r>
            <a:rPr lang="en-US" sz="1800" kern="1200" dirty="0" err="1"/>
            <a:t>Transite</a:t>
          </a:r>
          <a:r>
            <a:rPr lang="en-US" sz="1800" kern="1200" dirty="0"/>
            <a:t> Pipe) in soils across various residential and undeveloped lots within the community.</a:t>
          </a:r>
        </a:p>
      </dsp:txBody>
      <dsp:txXfrm>
        <a:off x="503538" y="488285"/>
        <a:ext cx="3880647" cy="2305377"/>
      </dsp:txXfrm>
    </dsp:sp>
    <dsp:sp modelId="{F5896E94-C064-47E0-872B-FEE21E506C80}">
      <dsp:nvSpPr>
        <dsp:cNvPr id="0" name=""/>
        <dsp:cNvSpPr/>
      </dsp:nvSpPr>
      <dsp:spPr>
        <a:xfrm>
          <a:off x="4884400" y="9495"/>
          <a:ext cx="4284982" cy="24488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F6DA1-120E-462F-B081-A606F00DB839}">
      <dsp:nvSpPr>
        <dsp:cNvPr id="0" name=""/>
        <dsp:cNvSpPr/>
      </dsp:nvSpPr>
      <dsp:spPr>
        <a:xfrm>
          <a:off x="5312891" y="416561"/>
          <a:ext cx="4284982" cy="2448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Expert consultants have been commissioned to conduct extensive and comprehensive Human Health Assessments (HHA) to evaluate the potential health impacts of any ACM-</a:t>
          </a:r>
          <a:r>
            <a:rPr lang="en-US" sz="1800" kern="1200" dirty="0" err="1"/>
            <a:t>Transite</a:t>
          </a:r>
          <a:r>
            <a:rPr lang="en-US" sz="1800" kern="1200" dirty="0"/>
            <a:t> Pipe found in soil.  This assessment was also aimed to understand ACM exposure and the development of an effective &amp; safe plan for the community.</a:t>
          </a:r>
        </a:p>
      </dsp:txBody>
      <dsp:txXfrm>
        <a:off x="5384615" y="488285"/>
        <a:ext cx="4141534" cy="2305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5FE60-81BE-47C9-A11D-32E361719D9F}">
      <dsp:nvSpPr>
        <dsp:cNvPr id="0" name=""/>
        <dsp:cNvSpPr/>
      </dsp:nvSpPr>
      <dsp:spPr>
        <a:xfrm>
          <a:off x="4828349" y="1234420"/>
          <a:ext cx="2980935" cy="512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256"/>
              </a:lnTo>
              <a:lnTo>
                <a:pt x="2980935" y="349256"/>
              </a:lnTo>
              <a:lnTo>
                <a:pt x="2980935" y="51250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5A8BF-9A2D-426D-922F-B91F5BB6292C}">
      <dsp:nvSpPr>
        <dsp:cNvPr id="0" name=""/>
        <dsp:cNvSpPr/>
      </dsp:nvSpPr>
      <dsp:spPr>
        <a:xfrm>
          <a:off x="2789860" y="1234420"/>
          <a:ext cx="2038488" cy="512504"/>
        </a:xfrm>
        <a:custGeom>
          <a:avLst/>
          <a:gdLst/>
          <a:ahLst/>
          <a:cxnLst/>
          <a:rect l="0" t="0" r="0" b="0"/>
          <a:pathLst>
            <a:path>
              <a:moveTo>
                <a:pt x="2038488" y="0"/>
              </a:moveTo>
              <a:lnTo>
                <a:pt x="2038488" y="349256"/>
              </a:lnTo>
              <a:lnTo>
                <a:pt x="0" y="349256"/>
              </a:lnTo>
              <a:lnTo>
                <a:pt x="0" y="51250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10FBB-B67F-46A6-9508-FEF4593778E5}">
      <dsp:nvSpPr>
        <dsp:cNvPr id="0" name=""/>
        <dsp:cNvSpPr/>
      </dsp:nvSpPr>
      <dsp:spPr>
        <a:xfrm>
          <a:off x="2088228" y="115428"/>
          <a:ext cx="5480242" cy="11189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90C7F-3514-495A-BEA7-0A3DF9D17745}">
      <dsp:nvSpPr>
        <dsp:cNvPr id="0" name=""/>
        <dsp:cNvSpPr/>
      </dsp:nvSpPr>
      <dsp:spPr>
        <a:xfrm>
          <a:off x="2284027" y="301437"/>
          <a:ext cx="5480242" cy="1118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ontserra"/>
            </a:rPr>
            <a:t>In response to the all the findings from expert consultants, the Asbestos Containing Material (ACM) was developed and will be implemented to guide the management of ACM-</a:t>
          </a:r>
          <a:r>
            <a:rPr lang="en-US" sz="1600" kern="1200" dirty="0" err="1">
              <a:latin typeface="Montserra"/>
            </a:rPr>
            <a:t>Transite</a:t>
          </a:r>
          <a:r>
            <a:rPr lang="en-US" sz="1600" kern="1200" dirty="0">
              <a:latin typeface="Montserra"/>
            </a:rPr>
            <a:t> Plan going forward.  </a:t>
          </a:r>
        </a:p>
      </dsp:txBody>
      <dsp:txXfrm>
        <a:off x="2316801" y="334211"/>
        <a:ext cx="5414694" cy="1053444"/>
      </dsp:txXfrm>
    </dsp:sp>
    <dsp:sp modelId="{455EC811-FA27-4FA7-88ED-8752FECDA03D}">
      <dsp:nvSpPr>
        <dsp:cNvPr id="0" name=""/>
        <dsp:cNvSpPr/>
      </dsp:nvSpPr>
      <dsp:spPr>
        <a:xfrm>
          <a:off x="4724" y="1746925"/>
          <a:ext cx="5570272" cy="11897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F936A-B278-4E6A-89EB-78A14BFC0A6E}">
      <dsp:nvSpPr>
        <dsp:cNvPr id="0" name=""/>
        <dsp:cNvSpPr/>
      </dsp:nvSpPr>
      <dsp:spPr>
        <a:xfrm>
          <a:off x="200523" y="1932934"/>
          <a:ext cx="5570272" cy="1189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latin typeface="Montserra"/>
            </a:rPr>
            <a:t>Because of the low risk assessment, the Management Plan emphasizes the importance of </a:t>
          </a:r>
          <a:r>
            <a:rPr lang="en-US" sz="1600" b="1" kern="1200" dirty="0">
              <a:latin typeface="Montserra"/>
            </a:rPr>
            <a:t>not disturbing </a:t>
          </a:r>
          <a:r>
            <a:rPr lang="en-US" sz="1600" kern="1200" dirty="0">
              <a:latin typeface="Montserra"/>
            </a:rPr>
            <a:t>soils that may contain ACM – </a:t>
          </a:r>
          <a:r>
            <a:rPr lang="en-US" sz="1600" kern="1200" dirty="0" err="1">
              <a:latin typeface="Montserra"/>
            </a:rPr>
            <a:t>Transite</a:t>
          </a:r>
          <a:r>
            <a:rPr lang="en-US" sz="1600" kern="1200" dirty="0">
              <a:latin typeface="Montserra"/>
            </a:rPr>
            <a:t> Pipe pieces. 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ontserra"/>
            </a:rPr>
            <a:t>A “leave it in place” approach will be followed.</a:t>
          </a:r>
        </a:p>
      </dsp:txBody>
      <dsp:txXfrm>
        <a:off x="235368" y="1967779"/>
        <a:ext cx="5500582" cy="1120011"/>
      </dsp:txXfrm>
    </dsp:sp>
    <dsp:sp modelId="{817DD604-180F-4FE8-96BA-194C9D5250F9}">
      <dsp:nvSpPr>
        <dsp:cNvPr id="0" name=""/>
        <dsp:cNvSpPr/>
      </dsp:nvSpPr>
      <dsp:spPr>
        <a:xfrm>
          <a:off x="5966595" y="1746925"/>
          <a:ext cx="3685378" cy="14588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90EE8-37A2-4C3E-9FAC-D4F182BBED87}">
      <dsp:nvSpPr>
        <dsp:cNvPr id="0" name=""/>
        <dsp:cNvSpPr/>
      </dsp:nvSpPr>
      <dsp:spPr>
        <a:xfrm>
          <a:off x="6162394" y="1932934"/>
          <a:ext cx="3685378" cy="1458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600" kern="1200" dirty="0">
              <a:latin typeface="Montserra"/>
            </a:rPr>
            <a:t>Any lots in the community that have been identified as having ACM-TP in the soil will be surveyed annually during the spring thaws to ensure any surfaced pieces are removed by Public Safety</a:t>
          </a:r>
          <a:r>
            <a:rPr lang="en-US" sz="1600" kern="1200" dirty="0"/>
            <a:t>. </a:t>
          </a:r>
        </a:p>
      </dsp:txBody>
      <dsp:txXfrm>
        <a:off x="6205121" y="1975661"/>
        <a:ext cx="3599924" cy="13733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13BE8-DB20-4376-80E8-B2B74A233B4B}">
      <dsp:nvSpPr>
        <dsp:cNvPr id="0" name=""/>
        <dsp:cNvSpPr/>
      </dsp:nvSpPr>
      <dsp:spPr>
        <a:xfrm>
          <a:off x="0" y="2909704"/>
          <a:ext cx="5460554" cy="1049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latin typeface="Montserra"/>
            </a:rPr>
            <a:t>The ACM </a:t>
          </a:r>
          <a:r>
            <a:rPr lang="en-US" sz="1600" kern="1200" dirty="0" err="1">
              <a:latin typeface="Montserra"/>
            </a:rPr>
            <a:t>Transite</a:t>
          </a:r>
          <a:r>
            <a:rPr lang="en-US" sz="1600" kern="1200" dirty="0">
              <a:latin typeface="Montserra"/>
            </a:rPr>
            <a:t> Pipe in the territory are mainly found in large &amp; small pieces, such as cement pipes.  These have very low potential for releasing fibers into the environment. </a:t>
          </a:r>
        </a:p>
        <a:p>
          <a:pPr algn="ctr">
            <a:lnSpc>
              <a:spcPct val="90000"/>
            </a:lnSpc>
            <a:buNone/>
          </a:pPr>
          <a:endParaRPr lang="en-US" sz="1400" kern="1200" dirty="0"/>
        </a:p>
      </dsp:txBody>
      <dsp:txXfrm>
        <a:off x="0" y="2909704"/>
        <a:ext cx="5460554" cy="1049300"/>
      </dsp:txXfrm>
    </dsp:sp>
    <dsp:sp modelId="{F7586533-48F9-4966-8F3E-BDB3C2554E00}">
      <dsp:nvSpPr>
        <dsp:cNvPr id="0" name=""/>
        <dsp:cNvSpPr/>
      </dsp:nvSpPr>
      <dsp:spPr>
        <a:xfrm rot="10800000">
          <a:off x="0" y="1682131"/>
          <a:ext cx="5460554" cy="124984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1600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latin typeface="Montserra"/>
            </a:rPr>
            <a:t>The likelihood of asbestos fibers becoming airborne is minimal, unless vigorous soil disturbance occurs.</a:t>
          </a:r>
        </a:p>
        <a:p>
          <a:pPr marL="0"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10800000">
        <a:off x="0" y="1682131"/>
        <a:ext cx="5460554" cy="812110"/>
      </dsp:txXfrm>
    </dsp:sp>
    <dsp:sp modelId="{5FD49D8B-B64E-4F96-A694-FA93F028E838}">
      <dsp:nvSpPr>
        <dsp:cNvPr id="0" name=""/>
        <dsp:cNvSpPr/>
      </dsp:nvSpPr>
      <dsp:spPr>
        <a:xfrm rot="10800000">
          <a:off x="0" y="152"/>
          <a:ext cx="5460554" cy="170424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ontserra"/>
            </a:rPr>
            <a:t>From the expert Consultant reports, its is important to note the </a:t>
          </a:r>
          <a:r>
            <a:rPr lang="en-US" sz="1600" b="1" u="sng" kern="1200" dirty="0">
              <a:latin typeface="Montserra"/>
            </a:rPr>
            <a:t>key findings:</a:t>
          </a:r>
        </a:p>
      </dsp:txBody>
      <dsp:txXfrm rot="10800000">
        <a:off x="0" y="152"/>
        <a:ext cx="5460554" cy="1107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005AB40-B22F-47DA-BCF3-2B1D52F51E6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31C665D-7FB2-4E3B-B135-89FB56C1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3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C665D-7FB2-4E3B-B135-89FB56C162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9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C665D-7FB2-4E3B-B135-89FB56C162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C665D-7FB2-4E3B-B135-89FB56C162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C665D-7FB2-4E3B-B135-89FB56C162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9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3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79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09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85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7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27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172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1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26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7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78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6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689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6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36C4E8-E589-4FFD-86BB-7913A0AA409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D2FFDB-D545-4F33-8611-BF9B3CDCE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8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557589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6173-2D4E-BC9C-B942-5B5103203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ACM- “</a:t>
            </a:r>
            <a:r>
              <a:rPr lang="en-US" dirty="0" err="1"/>
              <a:t>Transite</a:t>
            </a:r>
            <a:r>
              <a:rPr lang="en-US" dirty="0"/>
              <a:t> Pipe” Management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F4F88-DD30-25C8-FD95-D4BE51908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1096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Developed by Arcadis Canada, implemented by the Mohawk Council of </a:t>
            </a:r>
            <a:r>
              <a:rPr lang="en-US" dirty="0" err="1"/>
              <a:t>Kahnawà:ke</a:t>
            </a:r>
            <a:r>
              <a:rPr lang="en-US" dirty="0"/>
              <a:t> (MCK) managed by the Public Safety Division (PSD)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C6FDF-509B-8EBD-5F04-62D003B52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45" y="6079787"/>
            <a:ext cx="1693305" cy="417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BB88B-C563-C78D-4A1B-963FBF92D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966" y="5427125"/>
            <a:ext cx="1265302" cy="1247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0B2E47-F074-E6E1-37B6-8C42B52D3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02" y="5420779"/>
            <a:ext cx="1402165" cy="13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8952529-63AF-60B7-9759-863D0ECA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262626"/>
                </a:solidFill>
              </a:rPr>
              <a:t>ACM- “</a:t>
            </a:r>
            <a:r>
              <a:rPr lang="en-US" sz="4400" dirty="0" err="1">
                <a:solidFill>
                  <a:srgbClr val="262626"/>
                </a:solidFill>
              </a:rPr>
              <a:t>Transite</a:t>
            </a:r>
            <a:r>
              <a:rPr lang="en-US" sz="4400" dirty="0">
                <a:solidFill>
                  <a:srgbClr val="262626"/>
                </a:solidFill>
              </a:rPr>
              <a:t> Pipe” Management Plan</a:t>
            </a:r>
          </a:p>
        </p:txBody>
      </p:sp>
      <p:graphicFrame>
        <p:nvGraphicFramePr>
          <p:cNvPr id="24" name="Text Placeholder 2">
            <a:extLst>
              <a:ext uri="{FF2B5EF4-FFF2-40B4-BE49-F238E27FC236}">
                <a16:creationId xmlns:a16="http://schemas.microsoft.com/office/drawing/2014/main" id="{36124C03-8F2E-DB9D-28BF-FC9CE3862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6563312"/>
              </p:ext>
            </p:extLst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253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1B5637-6DB6-9893-EA87-447C2B89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rgbClr val="262626"/>
                </a:solidFill>
              </a:rPr>
              <a:t>ACM- “</a:t>
            </a:r>
            <a:r>
              <a:rPr lang="en-US" sz="4100" dirty="0" err="1">
                <a:solidFill>
                  <a:srgbClr val="262626"/>
                </a:solidFill>
              </a:rPr>
              <a:t>Transite</a:t>
            </a:r>
            <a:r>
              <a:rPr lang="en-US" sz="4100" dirty="0">
                <a:solidFill>
                  <a:srgbClr val="262626"/>
                </a:solidFill>
              </a:rPr>
              <a:t> Pipe” Management Plan</a:t>
            </a:r>
            <a:br>
              <a:rPr lang="en-US" sz="4100" dirty="0">
                <a:solidFill>
                  <a:srgbClr val="262626"/>
                </a:solidFill>
              </a:rPr>
            </a:br>
            <a:endParaRPr lang="en-US" sz="4100" dirty="0">
              <a:solidFill>
                <a:srgbClr val="262626"/>
              </a:solidFill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96D76326-B38F-8DF3-E8B0-E2EF73680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329731"/>
              </p:ext>
            </p:extLst>
          </p:nvPr>
        </p:nvGraphicFramePr>
        <p:xfrm>
          <a:off x="1295400" y="2140086"/>
          <a:ext cx="9852498" cy="350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0235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5224A92-B71D-4244-9CEE-E80F9BD11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69A319-3937-4297-B7D8-6745097B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85" y="487353"/>
            <a:ext cx="11218182" cy="588329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3FDFE78-2422-40CD-BC53-9E0C459C9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76" y="609600"/>
            <a:ext cx="10972800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C5533-5DE6-C3CF-0906-28C30C54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744" y="982132"/>
            <a:ext cx="3955108" cy="46251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262626"/>
                </a:solidFill>
              </a:rPr>
              <a:t>ACM- “</a:t>
            </a:r>
            <a:r>
              <a:rPr lang="en-US" sz="4400" dirty="0" err="1">
                <a:solidFill>
                  <a:srgbClr val="262626"/>
                </a:solidFill>
              </a:rPr>
              <a:t>Transite</a:t>
            </a:r>
            <a:r>
              <a:rPr lang="en-US" sz="4400" dirty="0">
                <a:solidFill>
                  <a:srgbClr val="262626"/>
                </a:solidFill>
              </a:rPr>
              <a:t> Pipe” Management Plan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97E302E-4D34-42E4-94A8-4FC0AF57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536B3D19-B9D4-E1B7-2BE5-A40513EE31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419805"/>
              </p:ext>
            </p:extLst>
          </p:nvPr>
        </p:nvGraphicFramePr>
        <p:xfrm>
          <a:off x="1391056" y="1391055"/>
          <a:ext cx="5460554" cy="3959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4331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617B5E7-82EF-4F98-88F9-C0D5A5E8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A38C96-883D-497B-8F5D-D7E435243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88A02-ECF8-47A5-806C-8CDF9935E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566D3B-3450-407D-9C9E-622BF0D97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FE625F-F961-4FE5-95C8-0AE28A5D5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4A39E9-7329-429E-AA37-598874587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1984B6-0FA7-2F59-DC44-AB8D6A90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latin typeface="Montserra"/>
              </a:rPr>
              <a:t>What does ACM Transit Pipe look like?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05BF7-7057-9C3E-FCE0-BF7401043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385" y="2556932"/>
            <a:ext cx="4567427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The Asbestos Containing Material (ACM)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developed by Arcadis, adopted by MCK and managed by the Public Safety Division, outlines clear procedures for the community to handle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Transite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 Pipe pieces safely.</a:t>
            </a:r>
          </a:p>
          <a:p>
            <a:pPr algn="l">
              <a:buFont typeface="Arial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The recommendation is to “leave it in place” under the soil, is the safest approach.</a:t>
            </a:r>
          </a:p>
          <a:p>
            <a:pPr algn="l">
              <a:buFont typeface="Arial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The ACM Management Plan does align with Quebec and Federal Regulations.</a:t>
            </a:r>
          </a:p>
          <a:p>
            <a:pPr algn="l">
              <a:buFont typeface="Arial"/>
              <a:buChar char="•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566A5-C5BC-DD06-144B-984AF001CB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177" r="6" b="16426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tape measure on rocks&#10;&#10;AI-generated content may be incorrect.">
            <a:extLst>
              <a:ext uri="{FF2B5EF4-FFF2-40B4-BE49-F238E27FC236}">
                <a16:creationId xmlns:a16="http://schemas.microsoft.com/office/drawing/2014/main" id="{4C9BECFC-C735-5285-C355-F4081E399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2" b="12604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929AE-813E-9BE1-BF18-9791AE8A6D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716" r="-2" b="13497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0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11C7711F-3983-4AB1-AFDE-96F7C065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9BC9D38-9241-4F71-9B45-7382729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D302979-39A3-4421-821D-94D6E00B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8E001BA-C181-4F47-9ABC-DF4C85AB4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EF07F1E-BD52-4B06-A38E-BF29F8E28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68BE646-889B-49C2-95AF-90BAE5D29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B29A14-EC5D-52F7-48E9-1942AC90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826856"/>
            <a:ext cx="6270090" cy="20499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  <a:t>Management Plan: 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</a:b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  <a:t> </a:t>
            </a:r>
            <a:b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  <a:t>Every year after the snow melts and spring thaw, community areas will be surveyed for any visible ACM – TP that may have surfaced.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  <a:t>For record and tracking purposes, Public Safety will remove any pieces and properly dispose of them. 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  <a:ea typeface="+mj-ea"/>
                <a:cs typeface="+mj-cs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Montserra"/>
              <a:ea typeface="+mj-ea"/>
              <a:cs typeface="+mj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3085476-B49E-49ED-87D2-1165E69D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ield of dirt with trees in the background&#10;&#10;AI-generated content may be incorrect.">
            <a:extLst>
              <a:ext uri="{FF2B5EF4-FFF2-40B4-BE49-F238E27FC236}">
                <a16:creationId xmlns:a16="http://schemas.microsoft.com/office/drawing/2014/main" id="{CBF06E72-0172-CABD-0465-E112FEDD7C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66" r="9839" b="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9BA5C68-DFCC-4101-8403-F96781C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D1FE7-F7C7-B9C3-39B6-D6800F84D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6482" y="3729906"/>
            <a:ext cx="6260114" cy="214596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buFont typeface="Arial"/>
              <a:buChar char="•"/>
            </a:pPr>
            <a:r>
              <a:rPr lang="en-US" sz="2400" b="1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“The Leave it in place” strategy is based on expert advise and a safe course of action.</a:t>
            </a:r>
          </a:p>
          <a:p>
            <a:pPr>
              <a:buFont typeface="Arial"/>
              <a:buChar char="•"/>
            </a:pPr>
            <a:r>
              <a:rPr lang="en-US" sz="2400" b="1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Digging up soils with heavy machinery could break down ACM pieces and potentially release asbestos </a:t>
            </a:r>
            <a:r>
              <a:rPr lang="en-US" sz="2400" b="1" dirty="0" err="1">
                <a:ln/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fibres</a:t>
            </a:r>
            <a:r>
              <a:rPr lang="en-US" sz="2400" b="1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latin typeface="Montserr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72978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6DA58-494C-84A1-A6C7-84906145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9718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  <a:latin typeface="Montserra"/>
              </a:rPr>
              <a:t>For homeowners &amp; Individuals on impacted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2119F-E236-6AB8-C703-A3ACE682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141" y="2058147"/>
            <a:ext cx="2835464" cy="39243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rgbClr val="262626"/>
                </a:solidFill>
                <a:latin typeface="Montserra"/>
              </a:rPr>
              <a:t>When identifying ACM </a:t>
            </a:r>
            <a:r>
              <a:rPr lang="en-US" sz="1800" dirty="0" err="1">
                <a:solidFill>
                  <a:srgbClr val="262626"/>
                </a:solidFill>
                <a:latin typeface="Montserra"/>
              </a:rPr>
              <a:t>Transite</a:t>
            </a:r>
            <a:r>
              <a:rPr lang="en-US" sz="1800" dirty="0">
                <a:solidFill>
                  <a:srgbClr val="262626"/>
                </a:solidFill>
                <a:latin typeface="Montserra"/>
              </a:rPr>
              <a:t> pipe, look for the following:</a:t>
            </a:r>
          </a:p>
          <a:p>
            <a:pPr marL="457200" indent="-457200" algn="l">
              <a:lnSpc>
                <a:spcPct val="90000"/>
              </a:lnSpc>
              <a:buFont typeface="Arial"/>
              <a:buChar char="•"/>
            </a:pPr>
            <a:r>
              <a:rPr lang="en-US" sz="1700" dirty="0" err="1">
                <a:solidFill>
                  <a:srgbClr val="262626"/>
                </a:solidFill>
                <a:latin typeface="Montserra"/>
              </a:rPr>
              <a:t>Transite</a:t>
            </a:r>
            <a:r>
              <a:rPr lang="en-US" sz="1700" dirty="0">
                <a:solidFill>
                  <a:srgbClr val="262626"/>
                </a:solidFill>
                <a:latin typeface="Montserra"/>
              </a:rPr>
              <a:t> is a brand name for a type of </a:t>
            </a:r>
            <a:r>
              <a:rPr lang="en-US" sz="1700" dirty="0" err="1">
                <a:solidFill>
                  <a:srgbClr val="262626"/>
                </a:solidFill>
                <a:latin typeface="Montserra"/>
              </a:rPr>
              <a:t>fibre</a:t>
            </a:r>
            <a:r>
              <a:rPr lang="en-US" sz="1700" dirty="0">
                <a:solidFill>
                  <a:srgbClr val="262626"/>
                </a:solidFill>
                <a:latin typeface="Montserra"/>
              </a:rPr>
              <a:t> cement, a composite material made from cement reinforced with asbestos </a:t>
            </a:r>
            <a:r>
              <a:rPr lang="en-US" sz="1700" dirty="0" err="1">
                <a:solidFill>
                  <a:srgbClr val="262626"/>
                </a:solidFill>
                <a:latin typeface="Montserra"/>
              </a:rPr>
              <a:t>fibres</a:t>
            </a:r>
            <a:r>
              <a:rPr lang="en-US" sz="1700" dirty="0">
                <a:solidFill>
                  <a:srgbClr val="262626"/>
                </a:solidFill>
                <a:latin typeface="Montserra"/>
              </a:rPr>
              <a:t>.</a:t>
            </a:r>
          </a:p>
          <a:p>
            <a:pPr marL="457200" indent="-457200" algn="l">
              <a:lnSpc>
                <a:spcPct val="90000"/>
              </a:lnSpc>
              <a:buFont typeface="Arial"/>
              <a:buChar char="•"/>
            </a:pPr>
            <a:r>
              <a:rPr lang="en-US" sz="1700" dirty="0">
                <a:solidFill>
                  <a:srgbClr val="262626"/>
                </a:solidFill>
                <a:latin typeface="Montserra"/>
              </a:rPr>
              <a:t>Pieces in the soil appear to be made from a dense, cement-like material </a:t>
            </a:r>
          </a:p>
          <a:p>
            <a:pPr marL="457200" indent="-457200" algn="l">
              <a:lnSpc>
                <a:spcPct val="90000"/>
              </a:lnSpc>
              <a:buFont typeface="Arial"/>
              <a:buChar char="•"/>
            </a:pPr>
            <a:r>
              <a:rPr lang="en-US" sz="1700" dirty="0">
                <a:solidFill>
                  <a:srgbClr val="262626"/>
                </a:solidFill>
                <a:latin typeface="Montserra"/>
              </a:rPr>
              <a:t>The exterior might show signs of wear, such as chipping or cracking revealing </a:t>
            </a:r>
            <a:r>
              <a:rPr lang="en-US" sz="1700" dirty="0" err="1">
                <a:solidFill>
                  <a:srgbClr val="262626"/>
                </a:solidFill>
                <a:latin typeface="Montserra"/>
              </a:rPr>
              <a:t>fibres</a:t>
            </a:r>
            <a:r>
              <a:rPr lang="en-US" sz="1700" dirty="0">
                <a:solidFill>
                  <a:srgbClr val="262626"/>
                </a:solidFill>
                <a:latin typeface="Montserra"/>
              </a:rPr>
              <a:t> within.</a:t>
            </a:r>
          </a:p>
          <a:p>
            <a:pPr marL="457200" indent="-457200" algn="l">
              <a:lnSpc>
                <a:spcPct val="90000"/>
              </a:lnSpc>
              <a:buFont typeface="Arial"/>
              <a:buChar char="•"/>
            </a:pPr>
            <a:endParaRPr lang="en-US" sz="1800" dirty="0">
              <a:solidFill>
                <a:srgbClr val="262626"/>
              </a:solidFill>
              <a:latin typeface="Montserra"/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FDEC9-450F-6A82-8606-C4FBC9920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739" y="609601"/>
            <a:ext cx="4218749" cy="5587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785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BD642B1-E8A0-4B5B-8E4A-D8EF15A0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41D71B9-BFD9-40DE-BC3B-E64BA2895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504B9E-D812-4C78-9981-5F48C1288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F886AB1-61BE-4427-BED7-571CF1EF1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912E8F6-1094-49C1-B7CD-CC46B33D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70FE29-3AF7-4226-8303-7C1B0B8E1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8F5FF0-4AB5-256C-83B8-B5ED8A46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220546"/>
            <a:ext cx="9989677" cy="1380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1800" b="1" kern="1200" cap="none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Montserra"/>
              </a:rPr>
              <a:t>If your property has been identified as potentially having ACM in the soil, contact the MCK’s Public Safety Division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Montserra"/>
              </a:rPr>
              <a:t>before digging up the soil.</a:t>
            </a: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Montserra"/>
              </a:rPr>
            </a:b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Montserra"/>
              </a:rPr>
            </a:b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Montserra"/>
              </a:rPr>
              <a:t>For tracking &amp; safety purposes; if you find a piece of ACM on your property, call the Public Safety Division (PSD) for removal.   450-632-0635</a:t>
            </a:r>
            <a:br>
              <a:rPr lang="en-US" sz="1400" b="1" kern="1200" cap="none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Montserra"/>
              </a:rPr>
            </a:br>
            <a:endParaRPr lang="en-US" sz="1400" b="1" kern="1200" cap="none" dirty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Montser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ouse with a driveway">
            <a:extLst>
              <a:ext uri="{FF2B5EF4-FFF2-40B4-BE49-F238E27FC236}">
                <a16:creationId xmlns:a16="http://schemas.microsoft.com/office/drawing/2014/main" id="{333F2953-3F47-09BB-4CD0-9AFD4852E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32813" y="1257341"/>
            <a:ext cx="3730752" cy="2616016"/>
          </a:xfrm>
          <a:prstGeom prst="rect">
            <a:avLst/>
          </a:prstGeom>
        </p:spPr>
      </p:pic>
      <p:pic>
        <p:nvPicPr>
          <p:cNvPr id="5" name="Graphic 4" descr="Excavator with solid fill">
            <a:extLst>
              <a:ext uri="{FF2B5EF4-FFF2-40B4-BE49-F238E27FC236}">
                <a16:creationId xmlns:a16="http://schemas.microsoft.com/office/drawing/2014/main" id="{B9714368-03FC-03BF-D8DE-8AFCB4AC1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5559" y="1257341"/>
            <a:ext cx="2798064" cy="2616016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412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39F46AB3CD8948A18A51BF7CEB6682" ma:contentTypeVersion="18" ma:contentTypeDescription="Create a new document." ma:contentTypeScope="" ma:versionID="57e8c1f0c62849dca9d2123a76b6ea5a">
  <xsd:schema xmlns:xsd="http://www.w3.org/2001/XMLSchema" xmlns:xs="http://www.w3.org/2001/XMLSchema" xmlns:p="http://schemas.microsoft.com/office/2006/metadata/properties" xmlns:ns2="e1a1ab00-34d8-433c-8822-87a0337df9cb" xmlns:ns3="4efc52db-6755-4474-a281-624d9006321c" targetNamespace="http://schemas.microsoft.com/office/2006/metadata/properties" ma:root="true" ma:fieldsID="03f651f3d30e69058b660223f286ea42" ns2:_="" ns3:_="">
    <xsd:import namespace="e1a1ab00-34d8-433c-8822-87a0337df9cb"/>
    <xsd:import namespace="4efc52db-6755-4474-a281-624d900632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1ab00-34d8-433c-8822-87a0337df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e04d7b-8308-472c-a159-dc75c57161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c52db-6755-4474-a281-624d900632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0832fb9-286b-4977-abb7-da56694577cb}" ma:internalName="TaxCatchAll" ma:showField="CatchAllData" ma:web="4efc52db-6755-4474-a281-624d900632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fc52db-6755-4474-a281-624d9006321c" xsi:nil="true"/>
    <lcf76f155ced4ddcb4097134ff3c332f xmlns="e1a1ab00-34d8-433c-8822-87a0337df9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F7E245-8CE4-490B-9008-ED36657B79D6}"/>
</file>

<file path=customXml/itemProps2.xml><?xml version="1.0" encoding="utf-8"?>
<ds:datastoreItem xmlns:ds="http://schemas.openxmlformats.org/officeDocument/2006/customXml" ds:itemID="{638EC274-B1D8-41EA-87E9-551F2A52C85A}"/>
</file>

<file path=customXml/itemProps3.xml><?xml version="1.0" encoding="utf-8"?>
<ds:datastoreItem xmlns:ds="http://schemas.openxmlformats.org/officeDocument/2006/customXml" ds:itemID="{4813B9D4-7059-4A0A-A38A-9642418572DA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2959</TotalTime>
  <Words>610</Words>
  <Application>Microsoft Office PowerPoint</Application>
  <PresentationFormat>Widescreen</PresentationFormat>
  <Paragraphs>31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Garamond</vt:lpstr>
      <vt:lpstr>Montserra</vt:lpstr>
      <vt:lpstr>Wingdings</vt:lpstr>
      <vt:lpstr>Organic</vt:lpstr>
      <vt:lpstr>ACM- “Transite Pipe” Management Plan</vt:lpstr>
      <vt:lpstr>ACM- “Transite Pipe” Management Plan</vt:lpstr>
      <vt:lpstr>ACM- “Transite Pipe” Management Plan </vt:lpstr>
      <vt:lpstr>ACM- “Transite Pipe” Management Plan </vt:lpstr>
      <vt:lpstr>What does ACM Transit Pipe look like?</vt:lpstr>
      <vt:lpstr>Management Plan:    Every year after the snow melts and spring thaw, community areas will be surveyed for any visible ACM – TP that may have surfaced. For record and tracking purposes, Public Safety will remove any pieces and properly dispose of them.  </vt:lpstr>
      <vt:lpstr>For homeowners &amp; Individuals on impacted properties</vt:lpstr>
      <vt:lpstr>If your property has been identified as potentially having ACM in the soil, contact the MCK’s Public Safety Division before digging up the soil.  For tracking &amp; safety purposes; if you find a piece of ACM on your property, call the Public Safety Division (PSD) for removal.   450-632-0635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Tracey Snow</dc:creator>
  <cp:lastModifiedBy>Tracey Snow</cp:lastModifiedBy>
  <cp:revision>5</cp:revision>
  <cp:lastPrinted>2025-05-15T15:26:09Z</cp:lastPrinted>
  <dcterms:created xsi:type="dcterms:W3CDTF">2025-05-13T15:29:18Z</dcterms:created>
  <dcterms:modified xsi:type="dcterms:W3CDTF">2025-05-26T13:32:46Z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0x010100FE39F46AB3CD8948A18A51BF7CEB6682</vt:lpwstr>
  </property>
</Properties>
</file>